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25199975"/>
  <p:notesSz cx="6669088" cy="9928225"/>
  <p:custDataLst>
    <p:tags r:id="rId3"/>
  </p:custDataLst>
  <p:defaultTextStyle>
    <a:defPPr>
      <a:defRPr lang="tr-TR"/>
    </a:defPPr>
    <a:lvl1pPr marL="0" algn="l" defTabSz="2071796" rtl="0" eaLnBrk="1" latinLnBrk="0" hangingPunct="1">
      <a:defRPr sz="4080" kern="1200">
        <a:solidFill>
          <a:schemeClr val="tx1"/>
        </a:solidFill>
        <a:latin typeface="+mn-lt"/>
        <a:ea typeface="+mn-ea"/>
        <a:cs typeface="+mn-cs"/>
      </a:defRPr>
    </a:lvl1pPr>
    <a:lvl2pPr marL="1035898" algn="l" defTabSz="2071796" rtl="0" eaLnBrk="1" latinLnBrk="0" hangingPunct="1">
      <a:defRPr sz="4080" kern="1200">
        <a:solidFill>
          <a:schemeClr val="tx1"/>
        </a:solidFill>
        <a:latin typeface="+mn-lt"/>
        <a:ea typeface="+mn-ea"/>
        <a:cs typeface="+mn-cs"/>
      </a:defRPr>
    </a:lvl2pPr>
    <a:lvl3pPr marL="2071796" algn="l" defTabSz="2071796" rtl="0" eaLnBrk="1" latinLnBrk="0" hangingPunct="1">
      <a:defRPr sz="4080" kern="1200">
        <a:solidFill>
          <a:schemeClr val="tx1"/>
        </a:solidFill>
        <a:latin typeface="+mn-lt"/>
        <a:ea typeface="+mn-ea"/>
        <a:cs typeface="+mn-cs"/>
      </a:defRPr>
    </a:lvl3pPr>
    <a:lvl4pPr marL="3107695" algn="l" defTabSz="2071796" rtl="0" eaLnBrk="1" latinLnBrk="0" hangingPunct="1">
      <a:defRPr sz="4080" kern="1200">
        <a:solidFill>
          <a:schemeClr val="tx1"/>
        </a:solidFill>
        <a:latin typeface="+mn-lt"/>
        <a:ea typeface="+mn-ea"/>
        <a:cs typeface="+mn-cs"/>
      </a:defRPr>
    </a:lvl4pPr>
    <a:lvl5pPr marL="4143592" algn="l" defTabSz="2071796" rtl="0" eaLnBrk="1" latinLnBrk="0" hangingPunct="1">
      <a:defRPr sz="4080" kern="1200">
        <a:solidFill>
          <a:schemeClr val="tx1"/>
        </a:solidFill>
        <a:latin typeface="+mn-lt"/>
        <a:ea typeface="+mn-ea"/>
        <a:cs typeface="+mn-cs"/>
      </a:defRPr>
    </a:lvl5pPr>
    <a:lvl6pPr marL="5179491" algn="l" defTabSz="2071796" rtl="0" eaLnBrk="1" latinLnBrk="0" hangingPunct="1">
      <a:defRPr sz="4080" kern="1200">
        <a:solidFill>
          <a:schemeClr val="tx1"/>
        </a:solidFill>
        <a:latin typeface="+mn-lt"/>
        <a:ea typeface="+mn-ea"/>
        <a:cs typeface="+mn-cs"/>
      </a:defRPr>
    </a:lvl6pPr>
    <a:lvl7pPr marL="6215388" algn="l" defTabSz="2071796" rtl="0" eaLnBrk="1" latinLnBrk="0" hangingPunct="1">
      <a:defRPr sz="4080" kern="1200">
        <a:solidFill>
          <a:schemeClr val="tx1"/>
        </a:solidFill>
        <a:latin typeface="+mn-lt"/>
        <a:ea typeface="+mn-ea"/>
        <a:cs typeface="+mn-cs"/>
      </a:defRPr>
    </a:lvl7pPr>
    <a:lvl8pPr marL="7251288" algn="l" defTabSz="2071796" rtl="0" eaLnBrk="1" latinLnBrk="0" hangingPunct="1">
      <a:defRPr sz="4080" kern="1200">
        <a:solidFill>
          <a:schemeClr val="tx1"/>
        </a:solidFill>
        <a:latin typeface="+mn-lt"/>
        <a:ea typeface="+mn-ea"/>
        <a:cs typeface="+mn-cs"/>
      </a:defRPr>
    </a:lvl8pPr>
    <a:lvl9pPr marL="8287186" algn="l" defTabSz="2071796" rtl="0" eaLnBrk="1" latinLnBrk="0" hangingPunct="1">
      <a:defRPr sz="40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36" userDrawn="1">
          <p15:clr>
            <a:srgbClr val="A4A3A4"/>
          </p15:clr>
        </p15:guide>
        <p15:guide id="2" pos="56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5" d="100"/>
          <a:sy n="25" d="100"/>
        </p:scale>
        <p:origin x="2190" y="66"/>
      </p:cViewPr>
      <p:guideLst>
        <p:guide orient="horz" pos="7936"/>
        <p:guide pos="56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4124164"/>
            <a:ext cx="15300564" cy="8773325"/>
          </a:xfrm>
        </p:spPr>
        <p:txBody>
          <a:bodyPr anchor="b"/>
          <a:lstStyle>
            <a:lvl1pPr algn="ctr">
              <a:defRPr sz="11812"/>
            </a:lvl1pPr>
          </a:lstStyle>
          <a:p>
            <a:r>
              <a:rPr lang="tr-TR" smtClean="0"/>
              <a:t>Asıl başlık stili için tıklatın</a:t>
            </a:r>
            <a:endParaRPr lang="en-US" dirty="0"/>
          </a:p>
        </p:txBody>
      </p:sp>
      <p:sp>
        <p:nvSpPr>
          <p:cNvPr id="3" name="Subtitle 2"/>
          <p:cNvSpPr>
            <a:spLocks noGrp="1"/>
          </p:cNvSpPr>
          <p:nvPr>
            <p:ph type="subTitle" idx="1"/>
          </p:nvPr>
        </p:nvSpPr>
        <p:spPr>
          <a:xfrm>
            <a:off x="2250083" y="13235822"/>
            <a:ext cx="13500497" cy="6084159"/>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10956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60092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341665"/>
            <a:ext cx="3881393" cy="2135581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37546" y="1341665"/>
            <a:ext cx="11419171" cy="2135581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42810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393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1" y="6282501"/>
            <a:ext cx="15525572" cy="10482488"/>
          </a:xfrm>
        </p:spPr>
        <p:txBody>
          <a:bodyPr anchor="b"/>
          <a:lstStyle>
            <a:lvl1pPr>
              <a:defRPr sz="11812"/>
            </a:lvl1pPr>
          </a:lstStyle>
          <a:p>
            <a:r>
              <a:rPr lang="tr-TR" smtClean="0"/>
              <a:t>Asıl başlık stili için tıklatın</a:t>
            </a:r>
            <a:endParaRPr lang="en-US" dirty="0"/>
          </a:p>
        </p:txBody>
      </p:sp>
      <p:sp>
        <p:nvSpPr>
          <p:cNvPr id="3" name="Text Placeholder 2"/>
          <p:cNvSpPr>
            <a:spLocks noGrp="1"/>
          </p:cNvSpPr>
          <p:nvPr>
            <p:ph type="body" idx="1"/>
          </p:nvPr>
        </p:nvSpPr>
        <p:spPr>
          <a:xfrm>
            <a:off x="1228171" y="16864157"/>
            <a:ext cx="15525572" cy="5512493"/>
          </a:xfrm>
        </p:spPr>
        <p:txBody>
          <a:bodyPr/>
          <a:lstStyle>
            <a:lvl1pPr marL="0" indent="0">
              <a:buNone/>
              <a:defRPr sz="4725">
                <a:solidFill>
                  <a:schemeClr val="tx1"/>
                </a:solidFill>
              </a:defRPr>
            </a:lvl1pPr>
            <a:lvl2pPr marL="900044" indent="0">
              <a:buNone/>
              <a:defRPr sz="3937">
                <a:solidFill>
                  <a:schemeClr val="tx1">
                    <a:tint val="75000"/>
                  </a:schemeClr>
                </a:solidFill>
              </a:defRPr>
            </a:lvl2pPr>
            <a:lvl3pPr marL="1800088" indent="0">
              <a:buNone/>
              <a:defRPr sz="3543">
                <a:solidFill>
                  <a:schemeClr val="tx1">
                    <a:tint val="75000"/>
                  </a:schemeClr>
                </a:solidFill>
              </a:defRPr>
            </a:lvl3pPr>
            <a:lvl4pPr marL="2700132" indent="0">
              <a:buNone/>
              <a:defRPr sz="3150">
                <a:solidFill>
                  <a:schemeClr val="tx1">
                    <a:tint val="75000"/>
                  </a:schemeClr>
                </a:solidFill>
              </a:defRPr>
            </a:lvl4pPr>
            <a:lvl5pPr marL="3600176" indent="0">
              <a:buNone/>
              <a:defRPr sz="3150">
                <a:solidFill>
                  <a:schemeClr val="tx1">
                    <a:tint val="75000"/>
                  </a:schemeClr>
                </a:solidFill>
              </a:defRPr>
            </a:lvl5pPr>
            <a:lvl6pPr marL="4500220" indent="0">
              <a:buNone/>
              <a:defRPr sz="3150">
                <a:solidFill>
                  <a:schemeClr val="tx1">
                    <a:tint val="75000"/>
                  </a:schemeClr>
                </a:solidFill>
              </a:defRPr>
            </a:lvl6pPr>
            <a:lvl7pPr marL="5400264" indent="0">
              <a:buNone/>
              <a:defRPr sz="3150">
                <a:solidFill>
                  <a:schemeClr val="tx1">
                    <a:tint val="75000"/>
                  </a:schemeClr>
                </a:solidFill>
              </a:defRPr>
            </a:lvl7pPr>
            <a:lvl8pPr marL="6300307" indent="0">
              <a:buNone/>
              <a:defRPr sz="3150">
                <a:solidFill>
                  <a:schemeClr val="tx1">
                    <a:tint val="75000"/>
                  </a:schemeClr>
                </a:solidFill>
              </a:defRPr>
            </a:lvl8pPr>
            <a:lvl9pPr marL="7200351" indent="0">
              <a:buNone/>
              <a:defRPr sz="315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A2B08AD-796A-4B15-AE34-46BE35849B1E}" type="datetimeFigureOut">
              <a:rPr lang="tr-TR" smtClean="0"/>
              <a:pPr/>
              <a:t>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470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37545" y="6708326"/>
            <a:ext cx="7650282" cy="1598915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9112836" y="6708326"/>
            <a:ext cx="7650282" cy="1598915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9767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39890" y="1341671"/>
            <a:ext cx="15525572" cy="487083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39892" y="6177496"/>
            <a:ext cx="7615123"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smtClean="0"/>
              <a:t>Asıl metin stillerini düzenlemek için tıklatın</a:t>
            </a:r>
          </a:p>
        </p:txBody>
      </p:sp>
      <p:sp>
        <p:nvSpPr>
          <p:cNvPr id="4" name="Content Placeholder 3"/>
          <p:cNvSpPr>
            <a:spLocks noGrp="1"/>
          </p:cNvSpPr>
          <p:nvPr>
            <p:ph sz="half" idx="2"/>
          </p:nvPr>
        </p:nvSpPr>
        <p:spPr>
          <a:xfrm>
            <a:off x="1239892" y="9204991"/>
            <a:ext cx="7615123" cy="1353915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9112837" y="6177496"/>
            <a:ext cx="7652626"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smtClean="0"/>
              <a:t>Asıl metin stillerini düzenlemek için tıklatın</a:t>
            </a:r>
          </a:p>
        </p:txBody>
      </p:sp>
      <p:sp>
        <p:nvSpPr>
          <p:cNvPr id="6" name="Content Placeholder 5"/>
          <p:cNvSpPr>
            <a:spLocks noGrp="1"/>
          </p:cNvSpPr>
          <p:nvPr>
            <p:ph sz="quarter" idx="4"/>
          </p:nvPr>
        </p:nvSpPr>
        <p:spPr>
          <a:xfrm>
            <a:off x="9112837" y="9204991"/>
            <a:ext cx="7652626" cy="1353915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A2B08AD-796A-4B15-AE34-46BE35849B1E}" type="datetimeFigureOut">
              <a:rPr lang="tr-TR" smtClean="0"/>
              <a:pPr/>
              <a:t>1.11.2019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31028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2B08AD-796A-4B15-AE34-46BE35849B1E}" type="datetimeFigureOut">
              <a:rPr lang="tr-TR" smtClean="0"/>
              <a:pPr/>
              <a:t>1.11.2019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276109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B08AD-796A-4B15-AE34-46BE35849B1E}" type="datetimeFigureOut">
              <a:rPr lang="tr-TR" smtClean="0"/>
              <a:pPr/>
              <a:t>1.11.2019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715186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smtClean="0"/>
              <a:t>Asıl başlık stili için tıklatın</a:t>
            </a:r>
            <a:endParaRPr lang="en-US" dirty="0"/>
          </a:p>
        </p:txBody>
      </p:sp>
      <p:sp>
        <p:nvSpPr>
          <p:cNvPr id="3" name="Content Placeholder 2"/>
          <p:cNvSpPr>
            <a:spLocks noGrp="1"/>
          </p:cNvSpPr>
          <p:nvPr>
            <p:ph idx="1"/>
          </p:nvPr>
        </p:nvSpPr>
        <p:spPr>
          <a:xfrm>
            <a:off x="7652626" y="3628335"/>
            <a:ext cx="9112836" cy="17908316"/>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20102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652626" y="3628335"/>
            <a:ext cx="9112836" cy="17908316"/>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88842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341671"/>
            <a:ext cx="15525572" cy="487083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37546" y="6708326"/>
            <a:ext cx="15525572" cy="1598915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37546" y="23356649"/>
            <a:ext cx="4050149" cy="1341665"/>
          </a:xfrm>
          <a:prstGeom prst="rect">
            <a:avLst/>
          </a:prstGeom>
        </p:spPr>
        <p:txBody>
          <a:bodyPr vert="horz" lIns="91440" tIns="45720" rIns="91440" bIns="45720" rtlCol="0" anchor="ctr"/>
          <a:lstStyle>
            <a:lvl1pPr algn="l">
              <a:defRPr sz="2362">
                <a:solidFill>
                  <a:schemeClr val="tx1">
                    <a:tint val="75000"/>
                  </a:schemeClr>
                </a:solidFill>
              </a:defRPr>
            </a:lvl1pPr>
          </a:lstStyle>
          <a:p>
            <a:fld id="{9A2B08AD-796A-4B15-AE34-46BE35849B1E}" type="datetimeFigureOut">
              <a:rPr lang="tr-TR" smtClean="0"/>
              <a:pPr/>
              <a:t>1.11.2019</a:t>
            </a:fld>
            <a:endParaRPr lang="tr-TR"/>
          </a:p>
        </p:txBody>
      </p:sp>
      <p:sp>
        <p:nvSpPr>
          <p:cNvPr id="5" name="Footer Placeholder 4"/>
          <p:cNvSpPr>
            <a:spLocks noGrp="1"/>
          </p:cNvSpPr>
          <p:nvPr>
            <p:ph type="ftr" sz="quarter" idx="3"/>
          </p:nvPr>
        </p:nvSpPr>
        <p:spPr>
          <a:xfrm>
            <a:off x="5962720" y="23356649"/>
            <a:ext cx="6075224" cy="1341665"/>
          </a:xfrm>
          <a:prstGeom prst="rect">
            <a:avLst/>
          </a:prstGeom>
        </p:spPr>
        <p:txBody>
          <a:bodyPr vert="horz" lIns="91440" tIns="45720" rIns="91440" bIns="45720" rtlCol="0" anchor="ctr"/>
          <a:lstStyle>
            <a:lvl1pPr algn="ctr">
              <a:defRPr sz="2362">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2712968" y="23356649"/>
            <a:ext cx="4050149" cy="1341665"/>
          </a:xfrm>
          <a:prstGeom prst="rect">
            <a:avLst/>
          </a:prstGeom>
        </p:spPr>
        <p:txBody>
          <a:bodyPr vert="horz" lIns="91440" tIns="45720" rIns="91440" bIns="45720" rtlCol="0" anchor="ctr"/>
          <a:lstStyle>
            <a:lvl1pPr algn="r">
              <a:defRPr sz="2362">
                <a:solidFill>
                  <a:schemeClr val="tx1">
                    <a:tint val="75000"/>
                  </a:schemeClr>
                </a:solidFill>
              </a:defRPr>
            </a:lvl1pPr>
          </a:lstStyle>
          <a:p>
            <a:fld id="{B47B1EC3-3E0F-4C11-B01D-0BC560E0DA6E}" type="slidenum">
              <a:rPr lang="tr-TR" smtClean="0"/>
              <a:pPr/>
              <a:t>‹#›</a:t>
            </a:fld>
            <a:endParaRPr lang="tr-TR"/>
          </a:p>
        </p:txBody>
      </p:sp>
    </p:spTree>
    <p:extLst>
      <p:ext uri="{BB962C8B-B14F-4D97-AF65-F5344CB8AC3E}">
        <p14:creationId xmlns:p14="http://schemas.microsoft.com/office/powerpoint/2010/main" val="26127037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72 Dikdörtgen"/>
          <p:cNvSpPr/>
          <p:nvPr/>
        </p:nvSpPr>
        <p:spPr bwMode="auto">
          <a:xfrm>
            <a:off x="434637" y="241405"/>
            <a:ext cx="17172000" cy="3957076"/>
          </a:xfrm>
          <a:prstGeom prst="rect">
            <a:avLst/>
          </a:prstGeom>
          <a:ln>
            <a:headEnd type="none" w="med" len="med"/>
            <a:tailEnd type="none" w="med" len="med"/>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a:lstStyle/>
          <a:p>
            <a:pPr>
              <a:defRPr/>
            </a:pPr>
            <a:endParaRPr lang="tr-TR">
              <a:solidFill>
                <a:schemeClr val="tx1"/>
              </a:solidFill>
            </a:endParaRPr>
          </a:p>
        </p:txBody>
      </p:sp>
      <p:sp>
        <p:nvSpPr>
          <p:cNvPr id="9" name="Metin kutusu 8"/>
          <p:cNvSpPr txBox="1"/>
          <p:nvPr/>
        </p:nvSpPr>
        <p:spPr>
          <a:xfrm>
            <a:off x="294879" y="285852"/>
            <a:ext cx="17280000" cy="848046"/>
          </a:xfrm>
          <a:prstGeom prst="rect">
            <a:avLst/>
          </a:prstGeom>
          <a:noFill/>
        </p:spPr>
        <p:txBody>
          <a:bodyPr wrap="square" lIns="108324" tIns="54162" rIns="108324" bIns="54162" rtlCol="0">
            <a:spAutoFit/>
          </a:bodyPr>
          <a:lstStyle/>
          <a:p>
            <a:pPr algn="ctr"/>
            <a:r>
              <a:rPr lang="tr-TR" sz="2400" b="1" dirty="0">
                <a:solidFill>
                  <a:schemeClr val="bg2"/>
                </a:solidFill>
              </a:rPr>
              <a:t>TEKNOLOJİ FAKÜLTESİ İNŞAAT MÜHENDİSLİĞİ </a:t>
            </a:r>
            <a:r>
              <a:rPr lang="tr-TR" sz="2400" b="1" dirty="0" smtClean="0">
                <a:solidFill>
                  <a:schemeClr val="bg2"/>
                </a:solidFill>
              </a:rPr>
              <a:t>BÖLÜMÜ</a:t>
            </a:r>
          </a:p>
          <a:p>
            <a:pPr algn="ctr"/>
            <a:r>
              <a:rPr lang="tr-TR" sz="2400" b="1" dirty="0" smtClean="0">
                <a:solidFill>
                  <a:schemeClr val="bg2"/>
                </a:solidFill>
              </a:rPr>
              <a:t>2019-2020 GÜZ YARIYILI BİTİRME ÇALIŞMASI</a:t>
            </a:r>
            <a:endParaRPr lang="tr-TR" sz="2400" b="1" dirty="0">
              <a:solidFill>
                <a:schemeClr val="bg2"/>
              </a:solidFill>
            </a:endParaRPr>
          </a:p>
        </p:txBody>
      </p:sp>
      <p:sp>
        <p:nvSpPr>
          <p:cNvPr id="8" name="Metin kutusu 7"/>
          <p:cNvSpPr txBox="1"/>
          <p:nvPr/>
        </p:nvSpPr>
        <p:spPr>
          <a:xfrm>
            <a:off x="769005" y="1228217"/>
            <a:ext cx="16331749" cy="1125045"/>
          </a:xfrm>
          <a:prstGeom prst="rect">
            <a:avLst/>
          </a:prstGeom>
          <a:noFill/>
        </p:spPr>
        <p:txBody>
          <a:bodyPr wrap="square" lIns="108324" tIns="54162" rIns="108324" bIns="54162" rtlCol="0">
            <a:spAutoFit/>
          </a:bodyPr>
          <a:lstStyle/>
          <a:p>
            <a:pPr algn="ctr"/>
            <a:r>
              <a:rPr lang="tr-TR" sz="3600" b="1" dirty="0" smtClean="0">
                <a:solidFill>
                  <a:schemeClr val="accent1">
                    <a:lumMod val="50000"/>
                  </a:schemeClr>
                </a:solidFill>
              </a:rPr>
              <a:t>BİTİRME </a:t>
            </a:r>
            <a:r>
              <a:rPr lang="tr-TR" sz="3600" b="1" dirty="0">
                <a:solidFill>
                  <a:schemeClr val="accent1">
                    <a:lumMod val="50000"/>
                  </a:schemeClr>
                </a:solidFill>
              </a:rPr>
              <a:t>ÇALIŞMASI </a:t>
            </a:r>
            <a:r>
              <a:rPr lang="tr-TR" sz="3600" b="1" dirty="0" smtClean="0">
                <a:solidFill>
                  <a:schemeClr val="accent1">
                    <a:lumMod val="50000"/>
                  </a:schemeClr>
                </a:solidFill>
              </a:rPr>
              <a:t>BAŞLIĞI</a:t>
            </a:r>
          </a:p>
          <a:p>
            <a:pPr algn="ctr"/>
            <a:r>
              <a:rPr lang="tr-TR" sz="3000" b="1" dirty="0" smtClean="0">
                <a:solidFill>
                  <a:schemeClr val="accent1">
                    <a:lumMod val="50000"/>
                  </a:schemeClr>
                </a:solidFill>
              </a:rPr>
              <a:t>(İNGİLİZCE BAŞLIK)</a:t>
            </a:r>
            <a:endParaRPr lang="tr-TR" sz="3000" b="1" dirty="0">
              <a:solidFill>
                <a:schemeClr val="accent1">
                  <a:lumMod val="50000"/>
                </a:schemeClr>
              </a:solidFill>
            </a:endParaRPr>
          </a:p>
        </p:txBody>
      </p:sp>
      <p:sp>
        <p:nvSpPr>
          <p:cNvPr id="25" name="247 Dikdörtgen"/>
          <p:cNvSpPr>
            <a:spLocks noChangeArrowheads="1"/>
          </p:cNvSpPr>
          <p:nvPr/>
        </p:nvSpPr>
        <p:spPr bwMode="auto">
          <a:xfrm>
            <a:off x="388677" y="24024207"/>
            <a:ext cx="17280000" cy="1187088"/>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r>
              <a:rPr lang="tr-TR" sz="2400" dirty="0"/>
              <a:t>Yapılan çalışma bir özel veya kamu kurumu (TÜBİTAK, DPT, AFS, vb.) tarafından desteklendi ise destek sağlayan kurum/kurumlara veya ilgili kişilere bu bölümde teşekkür edilmelidir. </a:t>
            </a:r>
            <a:r>
              <a:rPr lang="tr-TR" sz="2400" dirty="0" smtClean="0"/>
              <a:t> Poster 50x70 cm boyutlarında </a:t>
            </a:r>
            <a:r>
              <a:rPr lang="tr-TR" sz="2400" dirty="0"/>
              <a:t>olacaktır</a:t>
            </a:r>
            <a:r>
              <a:rPr lang="tr-TR" sz="2400" dirty="0" smtClean="0"/>
              <a:t>.</a:t>
            </a:r>
            <a:endParaRPr lang="tr-TR" sz="2400" dirty="0"/>
          </a:p>
        </p:txBody>
      </p:sp>
      <p:sp>
        <p:nvSpPr>
          <p:cNvPr id="33" name="204 Dikdörtgen"/>
          <p:cNvSpPr>
            <a:spLocks noChangeArrowheads="1"/>
          </p:cNvSpPr>
          <p:nvPr/>
        </p:nvSpPr>
        <p:spPr bwMode="auto">
          <a:xfrm>
            <a:off x="388677" y="15837586"/>
            <a:ext cx="17280000" cy="755819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Tasarım/Bitirme Çalışmasında elde ettiğiniz sonuçlar bu kısımda yer alacaktır. Görsellik çok önemlidir. Mümkün olan en az cümle ve en çok resim, grafik ve tablo ile sonuçlar ifade edilmelidir. Gerekli cümleleri sunum yaparken kullanmayı tercih ediniz.</a:t>
            </a:r>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a:r>
              <a:rPr lang="tr-TR" sz="2400" dirty="0"/>
              <a:t>Bu bölümde ayrıca yapılan öneriler kısaca sunulmalıdır. Çalışma sonucunda ne/neler elde edildiği maddeler halinde verilmelidir. Önemli bulgular çok açık ve vurgulayıcı bir biçimde belirtilmelidir. Araştırmacının, bu çalışma sırasında eksiklikleri (varsa) vurgulanmalı ve diğer araştırıcılara öneriler olarak sunulmalıdır.</a:t>
            </a:r>
          </a:p>
        </p:txBody>
      </p:sp>
      <p:sp>
        <p:nvSpPr>
          <p:cNvPr id="34" name="Rectangle 1215"/>
          <p:cNvSpPr>
            <a:spLocks noChangeArrowheads="1"/>
          </p:cNvSpPr>
          <p:nvPr/>
        </p:nvSpPr>
        <p:spPr bwMode="auto">
          <a:xfrm>
            <a:off x="-1691481" y="21643301"/>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sp>
        <p:nvSpPr>
          <p:cNvPr id="35" name="Rectangle 1437"/>
          <p:cNvSpPr>
            <a:spLocks noChangeArrowheads="1"/>
          </p:cNvSpPr>
          <p:nvPr/>
        </p:nvSpPr>
        <p:spPr bwMode="auto">
          <a:xfrm>
            <a:off x="-1691481" y="23146663"/>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2382" y="304734"/>
            <a:ext cx="1813603" cy="1800000"/>
          </a:xfrm>
          <a:prstGeom prst="rect">
            <a:avLst/>
          </a:prstGeom>
        </p:spPr>
      </p:pic>
      <p:pic>
        <p:nvPicPr>
          <p:cNvPr id="2" name="Resim 1"/>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4214" t="14438" r="13248" b="14699"/>
          <a:stretch/>
        </p:blipFill>
        <p:spPr>
          <a:xfrm rot="-1440000">
            <a:off x="15700649" y="320596"/>
            <a:ext cx="1842520" cy="1800000"/>
          </a:xfrm>
          <a:prstGeom prst="rect">
            <a:avLst/>
          </a:prstGeom>
        </p:spPr>
      </p:pic>
      <p:pic>
        <p:nvPicPr>
          <p:cNvPr id="23" name="Picture 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835" y="17158036"/>
            <a:ext cx="4878826" cy="28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24" name="Picture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49927" y="17068484"/>
            <a:ext cx="4511172" cy="288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9" name="219 Dikdörtgen"/>
          <p:cNvSpPr>
            <a:spLocks noChangeArrowheads="1"/>
          </p:cNvSpPr>
          <p:nvPr/>
        </p:nvSpPr>
        <p:spPr bwMode="auto">
          <a:xfrm>
            <a:off x="474885" y="8041515"/>
            <a:ext cx="8460000" cy="6480000"/>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pic>
        <p:nvPicPr>
          <p:cNvPr id="26" name="Picture 7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02107" y="10313393"/>
            <a:ext cx="2017858" cy="36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70"/>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416391" y="10399280"/>
            <a:ext cx="2173810" cy="36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5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76384" y="10455277"/>
            <a:ext cx="2144886" cy="36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38" name="219 Dikdörtgen"/>
          <p:cNvSpPr>
            <a:spLocks noChangeArrowheads="1"/>
          </p:cNvSpPr>
          <p:nvPr/>
        </p:nvSpPr>
        <p:spPr bwMode="auto">
          <a:xfrm>
            <a:off x="9208666" y="7988279"/>
            <a:ext cx="8394329" cy="6480000"/>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Bu projeyi ilginç kılan hususlar, projenin kullanım alanları, projenin çıktılarının faydaları bu kısımda vurgulanmalıdır. Görsellik çok önemlidir. Madde imleri kullanabilirsiniz. Resim/fotoğraf kullanabilirsiniz. Blok şema kullanabilirsiniz. Formül kullanabilirsiniz. Birden çok paragraf kullanabilirsiniz.</a:t>
            </a:r>
          </a:p>
        </p:txBody>
      </p:sp>
      <p:sp>
        <p:nvSpPr>
          <p:cNvPr id="32" name="219 Dikdörtgen"/>
          <p:cNvSpPr>
            <a:spLocks noChangeArrowheads="1"/>
          </p:cNvSpPr>
          <p:nvPr/>
        </p:nvSpPr>
        <p:spPr bwMode="auto">
          <a:xfrm>
            <a:off x="474880" y="4903745"/>
            <a:ext cx="8460000" cy="251740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sp>
        <p:nvSpPr>
          <p:cNvPr id="40" name="219 Dikdörtgen"/>
          <p:cNvSpPr>
            <a:spLocks noChangeArrowheads="1"/>
          </p:cNvSpPr>
          <p:nvPr/>
        </p:nvSpPr>
        <p:spPr bwMode="auto">
          <a:xfrm>
            <a:off x="9208671" y="4903745"/>
            <a:ext cx="8460000" cy="2517405"/>
          </a:xfrm>
          <a:prstGeom prst="rect">
            <a:avLst/>
          </a:prstGeom>
          <a:noFill/>
          <a:ln>
            <a:noFill/>
          </a:ln>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smtClean="0"/>
              <a:t>.</a:t>
            </a:r>
            <a:endParaRPr lang="tr-TR" sz="2400" dirty="0"/>
          </a:p>
        </p:txBody>
      </p:sp>
      <p:graphicFrame>
        <p:nvGraphicFramePr>
          <p:cNvPr id="4" name="Tablo 3"/>
          <p:cNvGraphicFramePr>
            <a:graphicFrameLocks noGrp="1"/>
          </p:cNvGraphicFramePr>
          <p:nvPr>
            <p:extLst>
              <p:ext uri="{D42A27DB-BD31-4B8C-83A1-F6EECF244321}">
                <p14:modId xmlns:p14="http://schemas.microsoft.com/office/powerpoint/2010/main" val="3684172883"/>
              </p:ext>
            </p:extLst>
          </p:nvPr>
        </p:nvGraphicFramePr>
        <p:xfrm>
          <a:off x="8172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42" name="Metin kutusu 41"/>
          <p:cNvSpPr txBox="1"/>
          <p:nvPr/>
        </p:nvSpPr>
        <p:spPr>
          <a:xfrm>
            <a:off x="13469257" y="3669280"/>
            <a:ext cx="4199414" cy="478714"/>
          </a:xfrm>
          <a:prstGeom prst="rect">
            <a:avLst/>
          </a:prstGeom>
          <a:noFill/>
        </p:spPr>
        <p:txBody>
          <a:bodyPr wrap="square" lIns="108324" tIns="54162" rIns="108324" bIns="54162" rtlCol="0">
            <a:spAutoFit/>
          </a:bodyPr>
          <a:lstStyle/>
          <a:p>
            <a:r>
              <a:rPr lang="tr-TR" sz="2400" b="1" dirty="0" smtClean="0">
                <a:solidFill>
                  <a:schemeClr val="accent2">
                    <a:lumMod val="50000"/>
                  </a:schemeClr>
                </a:solidFill>
              </a:rPr>
              <a:t>Danışman </a:t>
            </a:r>
            <a:r>
              <a:rPr lang="tr-TR" sz="2400" b="1" dirty="0">
                <a:solidFill>
                  <a:schemeClr val="accent2">
                    <a:lumMod val="50000"/>
                  </a:schemeClr>
                </a:solidFill>
              </a:rPr>
              <a:t>: </a:t>
            </a:r>
            <a:r>
              <a:rPr lang="tr-TR" sz="2400" b="1" dirty="0" err="1">
                <a:solidFill>
                  <a:schemeClr val="accent2">
                    <a:lumMod val="50000"/>
                  </a:schemeClr>
                </a:solidFill>
              </a:rPr>
              <a:t>Ünvanı</a:t>
            </a:r>
            <a:r>
              <a:rPr lang="tr-TR" sz="2400" b="1" dirty="0">
                <a:solidFill>
                  <a:schemeClr val="accent2">
                    <a:lumMod val="50000"/>
                  </a:schemeClr>
                </a:solidFill>
              </a:rPr>
              <a:t> Adı Soyadı</a:t>
            </a:r>
          </a:p>
        </p:txBody>
      </p:sp>
      <p:graphicFrame>
        <p:nvGraphicFramePr>
          <p:cNvPr id="43" name="Tablo 42"/>
          <p:cNvGraphicFramePr>
            <a:graphicFrameLocks noGrp="1"/>
          </p:cNvGraphicFramePr>
          <p:nvPr>
            <p:extLst>
              <p:ext uri="{D42A27DB-BD31-4B8C-83A1-F6EECF244321}">
                <p14:modId xmlns:p14="http://schemas.microsoft.com/office/powerpoint/2010/main" val="3650082697"/>
              </p:ext>
            </p:extLst>
          </p:nvPr>
        </p:nvGraphicFramePr>
        <p:xfrm>
          <a:off x="10296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graphicFrame>
        <p:nvGraphicFramePr>
          <p:cNvPr id="44" name="Tablo 43"/>
          <p:cNvGraphicFramePr>
            <a:graphicFrameLocks noGrp="1"/>
          </p:cNvGraphicFramePr>
          <p:nvPr>
            <p:extLst>
              <p:ext uri="{D42A27DB-BD31-4B8C-83A1-F6EECF244321}">
                <p14:modId xmlns:p14="http://schemas.microsoft.com/office/powerpoint/2010/main" val="1439125440"/>
              </p:ext>
            </p:extLst>
          </p:nvPr>
        </p:nvGraphicFramePr>
        <p:xfrm>
          <a:off x="6054985" y="2353262"/>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smtClean="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smtClean="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31" name="Yuvarlatılmış Dikdörtgen 30"/>
          <p:cNvSpPr/>
          <p:nvPr/>
        </p:nvSpPr>
        <p:spPr>
          <a:xfrm>
            <a:off x="469833" y="4310843"/>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ÖZET</a:t>
            </a:r>
          </a:p>
        </p:txBody>
      </p:sp>
      <p:sp>
        <p:nvSpPr>
          <p:cNvPr id="45" name="Yuvarlatılmış Dikdörtgen 44"/>
          <p:cNvSpPr/>
          <p:nvPr/>
        </p:nvSpPr>
        <p:spPr>
          <a:xfrm>
            <a:off x="9183033" y="4310843"/>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ABSTRACT</a:t>
            </a:r>
          </a:p>
        </p:txBody>
      </p:sp>
      <p:sp>
        <p:nvSpPr>
          <p:cNvPr id="46" name="Yuvarlatılmış Dikdörtgen 45"/>
          <p:cNvSpPr/>
          <p:nvPr/>
        </p:nvSpPr>
        <p:spPr>
          <a:xfrm>
            <a:off x="469833" y="7426002"/>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YÖNTEM</a:t>
            </a:r>
          </a:p>
        </p:txBody>
      </p:sp>
      <p:sp>
        <p:nvSpPr>
          <p:cNvPr id="47" name="Yuvarlatılmış Dikdörtgen 46"/>
          <p:cNvSpPr/>
          <p:nvPr/>
        </p:nvSpPr>
        <p:spPr>
          <a:xfrm>
            <a:off x="9214995" y="7426002"/>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TASARIM VE ANALİZ</a:t>
            </a:r>
          </a:p>
        </p:txBody>
      </p:sp>
      <p:sp>
        <p:nvSpPr>
          <p:cNvPr id="48" name="Yuvarlatılmış Dikdörtgen 47"/>
          <p:cNvSpPr/>
          <p:nvPr/>
        </p:nvSpPr>
        <p:spPr>
          <a:xfrm>
            <a:off x="471033" y="15042207"/>
            <a:ext cx="17100000" cy="6120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SONUÇLAR</a:t>
            </a:r>
            <a:endParaRPr lang="en-US" sz="3600" b="1" dirty="0">
              <a:solidFill>
                <a:schemeClr val="bg1"/>
              </a:solidFill>
            </a:endParaRPr>
          </a:p>
        </p:txBody>
      </p:sp>
      <p:sp>
        <p:nvSpPr>
          <p:cNvPr id="49" name="Yuvarlatılmış Dikdörtgen 48"/>
          <p:cNvSpPr/>
          <p:nvPr/>
        </p:nvSpPr>
        <p:spPr>
          <a:xfrm>
            <a:off x="359982" y="23398868"/>
            <a:ext cx="17100000" cy="6120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TEŞEKKÜR</a:t>
            </a:r>
          </a:p>
        </p:txBody>
      </p:sp>
    </p:spTree>
    <p:extLst>
      <p:ext uri="{BB962C8B-B14F-4D97-AF65-F5344CB8AC3E}">
        <p14:creationId xmlns:p14="http://schemas.microsoft.com/office/powerpoint/2010/main" val="37875383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gt;&lt;object type=&quot;8&quot; unique_id=&quot;10006&quot;&gt;&lt;/object&gt;&lt;/object&gt;&lt;/database&gt;"/>
  <p:tag name="MMPROD_NEXTUNIQUEID" val="10009"/>
  <p:tag name="SECTOMILLISECCONVERTED" val="1"/>
</p:tagLst>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TotalTime>
  <Words>291</Words>
  <Application>Microsoft Office PowerPoint</Application>
  <PresentationFormat>Özel</PresentationFormat>
  <Paragraphs>38</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Kucuker</dc:creator>
  <cp:lastModifiedBy>Sakarya Üniversitesi</cp:lastModifiedBy>
  <cp:revision>47</cp:revision>
  <cp:lastPrinted>2018-10-31T13:57:08Z</cp:lastPrinted>
  <dcterms:created xsi:type="dcterms:W3CDTF">2015-05-27T12:28:26Z</dcterms:created>
  <dcterms:modified xsi:type="dcterms:W3CDTF">2019-11-01T11:47:13Z</dcterms:modified>
</cp:coreProperties>
</file>